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79" r:id="rId2"/>
    <p:sldId id="306" r:id="rId3"/>
    <p:sldId id="307" r:id="rId4"/>
    <p:sldId id="308" r:id="rId5"/>
    <p:sldId id="310" r:id="rId6"/>
    <p:sldId id="304" r:id="rId7"/>
    <p:sldId id="305" r:id="rId8"/>
    <p:sldId id="315" r:id="rId9"/>
    <p:sldId id="316" r:id="rId10"/>
    <p:sldId id="319" r:id="rId11"/>
    <p:sldId id="320" r:id="rId12"/>
    <p:sldId id="313" r:id="rId13"/>
    <p:sldId id="314" r:id="rId14"/>
    <p:sldId id="311" r:id="rId15"/>
    <p:sldId id="31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80771" autoAdjust="0"/>
  </p:normalViewPr>
  <p:slideViewPr>
    <p:cSldViewPr snapToGrid="0">
      <p:cViewPr varScale="1">
        <p:scale>
          <a:sx n="88" d="100"/>
          <a:sy n="88" d="100"/>
        </p:scale>
        <p:origin x="21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F8BCC-2344-4186-9B97-CB7317125AA8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9C964-EA0E-4B8E-A7AC-E3AAD20D6E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35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homme adulte va peser entre 60 et 150 kg (hors </a:t>
            </a:r>
            <a:r>
              <a:rPr lang="fr-FR" dirty="0" err="1"/>
              <a:t>extrèmes</a:t>
            </a:r>
            <a:r>
              <a:rPr lang="fr-FR" dirty="0"/>
              <a:t>)</a:t>
            </a:r>
          </a:p>
          <a:p>
            <a:r>
              <a:rPr lang="fr-FR" dirty="0"/>
              <a:t>Un chat va peser de 2 à 10 kg avec une moyenne autour de 5 kg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6017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2C1CDF-67D3-2EA4-9980-C540EFC5D0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FDF7CF8-D7CC-DD02-BFAC-B6439C4FF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2F7C56F-597D-D65D-C535-93B29EC268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éléphant pèse entre 3 et 6 tonnes</a:t>
            </a:r>
          </a:p>
          <a:p>
            <a:r>
              <a:rPr lang="fr-FR" dirty="0"/>
              <a:t>Une voiture moyenne est autour d’une tonne.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E54F57-EBE1-22EC-3395-8B9D4728F4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36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626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Une baguette, normale ou spéciale coute autour de 1€50,,,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790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158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 pas d’adule en moyenne c’est 60 cm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892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homme adulte va peser entre 60 et 150 kg (hors extrêmes)</a:t>
            </a:r>
          </a:p>
          <a:p>
            <a:r>
              <a:rPr lang="fr-FR" dirty="0"/>
              <a:t>Un chat va peser de 2 à 10 kg avec une moyenne autour de 5 kg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256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10 bouteilles d’eau = 15 l</a:t>
            </a:r>
          </a:p>
          <a:p>
            <a:r>
              <a:rPr lang="fr-FR" dirty="0"/>
              <a:t>Une baignoire = environ 150 à 200 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438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10 bouteilles d’eau = 15 l</a:t>
            </a:r>
          </a:p>
          <a:p>
            <a:r>
              <a:rPr lang="fr-FR" dirty="0"/>
              <a:t>Une baignoire = environ 150 à 200 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729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éléphant pèse entre 3 et 6 tonnes</a:t>
            </a:r>
          </a:p>
          <a:p>
            <a:r>
              <a:rPr lang="fr-FR" dirty="0"/>
              <a:t>Une voiture moyenne est autour d’une tonne.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525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éléphant pèse entre 3 et 6 tonnes</a:t>
            </a:r>
          </a:p>
          <a:p>
            <a:r>
              <a:rPr lang="fr-FR" dirty="0"/>
              <a:t>Une voiture moyenne est autour d’une tonne.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464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4EAB2-6AD1-07A8-5AAB-62E18B6FA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18E8AED-B911-113D-E10F-431ED3C698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D32C00A-2B99-2CD7-CC8E-07C9FD4A33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éléphant pèse entre 3 et 6 tonnes</a:t>
            </a:r>
          </a:p>
          <a:p>
            <a:r>
              <a:rPr lang="fr-FR" dirty="0"/>
              <a:t>Une voiture moyenne est autour d’une tonne.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2410C8-D422-BA53-0C69-3C23186BBA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5649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75689-E642-162F-E3DE-173A832DE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CC66492-953D-DBDC-47F4-93FF8939C4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EFCC9C9-95F0-E7BB-C790-82C8F21099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éléphant pèse entre 3 et 6 tonnes</a:t>
            </a:r>
          </a:p>
          <a:p>
            <a:r>
              <a:rPr lang="fr-FR" dirty="0"/>
              <a:t>Une voiture moyenne est autour d’une tonne.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A9B3CF7-F356-9468-93D0-84147809FF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313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68C78-AE86-8AA4-2956-853F790E5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F43F5F-E62E-0043-2A4E-D27928327D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C71020E-B09C-1422-8C21-1FD5131AE6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 éléphant pèse entre 3 et 6 tonnes</a:t>
            </a:r>
          </a:p>
          <a:p>
            <a:r>
              <a:rPr lang="fr-FR" dirty="0"/>
              <a:t>Une voiture moyenne est autour d’une tonne.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2171EC-9FF5-94A1-BAEB-7A241D0DBC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39C964-EA0E-4B8E-A7AC-E3AAD20D6EB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549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17/08/2025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des longueurs de référence. 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J’estime une longueur.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CC7C24-38F8-89E1-8129-2E9E352A6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769D34-E35D-E9FE-73BE-BE5D15845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F32FB7-50EF-82B9-D2B4-F706BF191A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67F1B6E-34C0-ABEB-2F9A-2EFA3E951E3A}"/>
              </a:ext>
            </a:extLst>
          </p:cNvPr>
          <p:cNvSpPr txBox="1">
            <a:spLocks/>
          </p:cNvSpPr>
          <p:nvPr/>
        </p:nvSpPr>
        <p:spPr>
          <a:xfrm>
            <a:off x="1783151" y="42617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La largeur d’une porte est comprise entre … et … 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2BC8C25-F009-4EC0-5888-9B3CF90AA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5" t="3491" r="44524" b="12965"/>
          <a:stretch>
            <a:fillRect/>
          </a:stretch>
        </p:blipFill>
        <p:spPr>
          <a:xfrm>
            <a:off x="3222173" y="1097193"/>
            <a:ext cx="1967188" cy="316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86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DE2D56-04A8-E8B2-FE71-1FC83CC2C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0D7AE0-6F9E-CFCC-5CD4-F8E53C345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C428ED-299A-DCF4-AD54-2604D80FCC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AE4407C6-33F7-E034-397D-DF253CA8FB91}"/>
              </a:ext>
            </a:extLst>
          </p:cNvPr>
          <p:cNvSpPr txBox="1">
            <a:spLocks/>
          </p:cNvSpPr>
          <p:nvPr/>
        </p:nvSpPr>
        <p:spPr>
          <a:xfrm>
            <a:off x="4694839" y="5204920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FF0000"/>
                </a:solidFill>
              </a:rPr>
              <a:t>70 cm et 90 cm.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3F37C6D-8823-0F8F-13C0-D4BF45BAB3E2}"/>
              </a:ext>
            </a:extLst>
          </p:cNvPr>
          <p:cNvSpPr txBox="1">
            <a:spLocks/>
          </p:cNvSpPr>
          <p:nvPr/>
        </p:nvSpPr>
        <p:spPr>
          <a:xfrm>
            <a:off x="1783151" y="42617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La largeur d’une porte est comprise entre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5FB0A19-2B70-4DB8-AC54-6248B5C59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5" t="3491" r="44524" b="12965"/>
          <a:stretch>
            <a:fillRect/>
          </a:stretch>
        </p:blipFill>
        <p:spPr>
          <a:xfrm>
            <a:off x="3222173" y="1097193"/>
            <a:ext cx="1967188" cy="316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94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5B82447-AC16-7924-36F4-0847CC5C65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76"/>
          <a:stretch>
            <a:fillRect/>
          </a:stretch>
        </p:blipFill>
        <p:spPr>
          <a:xfrm>
            <a:off x="1408343" y="1865078"/>
            <a:ext cx="6104843" cy="2222541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0AC0B99C-889E-2DBD-BB3B-0B118CE96EE5}"/>
              </a:ext>
            </a:extLst>
          </p:cNvPr>
          <p:cNvSpPr txBox="1">
            <a:spLocks/>
          </p:cNvSpPr>
          <p:nvPr/>
        </p:nvSpPr>
        <p:spPr>
          <a:xfrm>
            <a:off x="1706951" y="4087619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La longueur d’une voiture est comprise entre … et …</a:t>
            </a:r>
          </a:p>
        </p:txBody>
      </p:sp>
    </p:spTree>
    <p:extLst>
      <p:ext uri="{BB962C8B-B14F-4D97-AF65-F5344CB8AC3E}">
        <p14:creationId xmlns:p14="http://schemas.microsoft.com/office/powerpoint/2010/main" val="692689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AC727489-F2BF-069A-EAEA-4D08395073C9}"/>
              </a:ext>
            </a:extLst>
          </p:cNvPr>
          <p:cNvSpPr txBox="1">
            <a:spLocks/>
          </p:cNvSpPr>
          <p:nvPr/>
        </p:nvSpPr>
        <p:spPr>
          <a:xfrm>
            <a:off x="1706951" y="4087619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La longueur d’une voiture est comprise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37FFA1B-A0E6-99FB-682D-96BFE9AF7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76"/>
          <a:stretch>
            <a:fillRect/>
          </a:stretch>
        </p:blipFill>
        <p:spPr>
          <a:xfrm>
            <a:off x="1408343" y="1865078"/>
            <a:ext cx="6104843" cy="2222541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C8C2738F-25C6-FE9B-D1B6-778839790044}"/>
              </a:ext>
            </a:extLst>
          </p:cNvPr>
          <p:cNvSpPr txBox="1">
            <a:spLocks/>
          </p:cNvSpPr>
          <p:nvPr/>
        </p:nvSpPr>
        <p:spPr>
          <a:xfrm>
            <a:off x="3568408" y="4889993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FF0000"/>
                </a:solidFill>
              </a:rPr>
              <a:t>entre 4 et 6 mètres.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D211AD42-ADA4-1359-F907-D2D544B16338}"/>
              </a:ext>
            </a:extLst>
          </p:cNvPr>
          <p:cNvSpPr txBox="1">
            <a:spLocks/>
          </p:cNvSpPr>
          <p:nvPr/>
        </p:nvSpPr>
        <p:spPr>
          <a:xfrm>
            <a:off x="8475436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6/7</a:t>
            </a:r>
          </a:p>
        </p:txBody>
      </p:sp>
    </p:spTree>
    <p:extLst>
      <p:ext uri="{BB962C8B-B14F-4D97-AF65-F5344CB8AC3E}">
        <p14:creationId xmlns:p14="http://schemas.microsoft.com/office/powerpoint/2010/main" val="110228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88736" y="3781525"/>
            <a:ext cx="8000093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La longueur du pas d’un adulte est compris entre … et… 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94B411F-7CD7-27C8-6B1E-21854AF2A4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588" y="1471726"/>
            <a:ext cx="3348823" cy="223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98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7/7</a:t>
            </a:r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8D2161C-7465-FB4A-8044-CC5D3177ACB5}"/>
              </a:ext>
            </a:extLst>
          </p:cNvPr>
          <p:cNvSpPr txBox="1">
            <a:spLocks/>
          </p:cNvSpPr>
          <p:nvPr/>
        </p:nvSpPr>
        <p:spPr>
          <a:xfrm>
            <a:off x="588736" y="3781525"/>
            <a:ext cx="8000093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La longueur du pas d’un adulte est compris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D19B429-615B-C328-43CF-62DF9C6C06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588" y="1471726"/>
            <a:ext cx="3348823" cy="2231677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585B63AF-8D1F-8154-C335-ABEFBCB20BF0}"/>
              </a:ext>
            </a:extLst>
          </p:cNvPr>
          <p:cNvSpPr txBox="1">
            <a:spLocks/>
          </p:cNvSpPr>
          <p:nvPr/>
        </p:nvSpPr>
        <p:spPr>
          <a:xfrm>
            <a:off x="2229465" y="4583899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FF0000"/>
                </a:solidFill>
              </a:rPr>
              <a:t>entre 50 et 80 centimètres.</a:t>
            </a: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73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115293" y="1456125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La plupart des hommes mesurent…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942531" y="20700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moins de 2 mètres ?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942530" y="377649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2 mètres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5FCDB9-313B-2C5A-01D9-FBE4279FBA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3" y="1349358"/>
            <a:ext cx="2483562" cy="372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7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70322" y="218401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70322" y="3890441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942531" y="20700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moins de 2 mètres ? 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942530" y="377649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plus de 2 mètres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5FCDB9-313B-2C5A-01D9-FBE4279FBA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3" y="1349358"/>
            <a:ext cx="2483562" cy="3726798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E1BE103E-25A5-E369-3A63-EC39F1390C69}"/>
              </a:ext>
            </a:extLst>
          </p:cNvPr>
          <p:cNvSpPr txBox="1">
            <a:spLocks/>
          </p:cNvSpPr>
          <p:nvPr/>
        </p:nvSpPr>
        <p:spPr>
          <a:xfrm>
            <a:off x="3115293" y="1456125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La plupart des hommes mesurent…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41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baignoire a une hauteur de plus d’un mètre.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FAUX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BF4C2FF-3934-C5CA-14C6-DE436990D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4" y="1706430"/>
            <a:ext cx="3011104" cy="271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4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Une baignoire a une hauteur de plus d’un mètre.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2D03D9-6E3E-818F-65B1-7CAEAB7BF438}"/>
              </a:ext>
            </a:extLst>
          </p:cNvPr>
          <p:cNvSpPr txBox="1"/>
          <p:nvPr/>
        </p:nvSpPr>
        <p:spPr>
          <a:xfrm>
            <a:off x="3806067" y="315278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9119C10-FA26-2C55-711E-57906D10C6E6}"/>
              </a:ext>
            </a:extLst>
          </p:cNvPr>
          <p:cNvSpPr txBox="1"/>
          <p:nvPr/>
        </p:nvSpPr>
        <p:spPr>
          <a:xfrm>
            <a:off x="3806067" y="4859211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1BF32CA6-FB9B-EA2F-9783-2AAC773D23F6}"/>
              </a:ext>
            </a:extLst>
          </p:cNvPr>
          <p:cNvSpPr/>
          <p:nvPr/>
        </p:nvSpPr>
        <p:spPr>
          <a:xfrm>
            <a:off x="4878276" y="303883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VRAI</a:t>
            </a:r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74F52BE0-F193-A26A-4AFE-9EC3CA3C3836}"/>
              </a:ext>
            </a:extLst>
          </p:cNvPr>
          <p:cNvSpPr/>
          <p:nvPr/>
        </p:nvSpPr>
        <p:spPr>
          <a:xfrm>
            <a:off x="4878275" y="4745269"/>
            <a:ext cx="4032000" cy="1151213"/>
          </a:xfrm>
          <a:prstGeom prst="wedgeRoundRectCallout">
            <a:avLst>
              <a:gd name="adj1" fmla="val -58200"/>
              <a:gd name="adj2" fmla="val 905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FAUX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BF4C2FF-3934-C5CA-14C6-DE436990D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04" y="1706430"/>
            <a:ext cx="3011104" cy="271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20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Un stylo mesure environ…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014A872-BF46-535E-A992-79AC37AE8C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63009">
            <a:off x="-251396" y="2232963"/>
            <a:ext cx="3953274" cy="197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3507180" y="1434090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/>
              <a:t>Un stylo mesure environ…</a:t>
            </a:r>
            <a:endParaRPr lang="fr-FR" sz="20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B9BCAA-4610-99E9-0A8A-6C9DAE601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63009">
            <a:off x="-251396" y="2232963"/>
            <a:ext cx="3953274" cy="1976637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0AF24E40-B57E-FF96-EB1F-A6F9779D28EC}"/>
              </a:ext>
            </a:extLst>
          </p:cNvPr>
          <p:cNvSpPr txBox="1">
            <a:spLocks/>
          </p:cNvSpPr>
          <p:nvPr/>
        </p:nvSpPr>
        <p:spPr>
          <a:xfrm>
            <a:off x="3507180" y="2429743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FF0000"/>
                </a:solidFill>
              </a:rPr>
              <a:t>15 centimètres.</a:t>
            </a:r>
            <a:endParaRPr lang="fr-F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6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0FDCD6-6855-9B83-E409-A228EE6C35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50746A-934F-B0A1-B53B-978D8F773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B40661-2853-4E9E-BC1B-D9355AA54F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55D60CF-C80F-C971-BBF0-B9FE4E211E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3" y="1381364"/>
            <a:ext cx="4180114" cy="2778034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3C6195FC-708F-8A63-7F87-D9F851513766}"/>
              </a:ext>
            </a:extLst>
          </p:cNvPr>
          <p:cNvSpPr txBox="1">
            <a:spLocks/>
          </p:cNvSpPr>
          <p:nvPr/>
        </p:nvSpPr>
        <p:spPr>
          <a:xfrm>
            <a:off x="1783151" y="42617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La hauteur du plafond d’une maison est environ de …</a:t>
            </a:r>
          </a:p>
        </p:txBody>
      </p:sp>
    </p:spTree>
    <p:extLst>
      <p:ext uri="{BB962C8B-B14F-4D97-AF65-F5344CB8AC3E}">
        <p14:creationId xmlns:p14="http://schemas.microsoft.com/office/powerpoint/2010/main" val="3010664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84A4C-002B-AAC8-E12F-481B7E253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CEE6D1-3B30-A7D2-269A-8F470B774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6DD524-2DB1-9DF9-2282-C072E9D50B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32095507-2478-CFFB-6DF6-5F388D7ED0D2}"/>
              </a:ext>
            </a:extLst>
          </p:cNvPr>
          <p:cNvSpPr txBox="1">
            <a:spLocks/>
          </p:cNvSpPr>
          <p:nvPr/>
        </p:nvSpPr>
        <p:spPr>
          <a:xfrm>
            <a:off x="6000008" y="5064164"/>
            <a:ext cx="6028706" cy="533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FF0000"/>
                </a:solidFill>
              </a:rPr>
              <a:t>2 m et 50 cm.</a:t>
            </a:r>
            <a:endParaRPr lang="fr-FR" sz="2000" dirty="0">
              <a:solidFill>
                <a:srgbClr val="FF000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80E2D1E-8460-DF6E-92CB-308FB26F2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3" y="1381364"/>
            <a:ext cx="4180114" cy="2778034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708ECCD1-F6C7-CC17-5E3E-07D9A96DDDEC}"/>
              </a:ext>
            </a:extLst>
          </p:cNvPr>
          <p:cNvSpPr txBox="1">
            <a:spLocks/>
          </p:cNvSpPr>
          <p:nvPr/>
        </p:nvSpPr>
        <p:spPr>
          <a:xfrm>
            <a:off x="1783151" y="4261790"/>
            <a:ext cx="6028706" cy="1604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La hauteur du plafond d’une maison est environ de …</a:t>
            </a:r>
          </a:p>
        </p:txBody>
      </p:sp>
    </p:spTree>
    <p:extLst>
      <p:ext uri="{BB962C8B-B14F-4D97-AF65-F5344CB8AC3E}">
        <p14:creationId xmlns:p14="http://schemas.microsoft.com/office/powerpoint/2010/main" val="426331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785</TotalTime>
  <Words>462</Words>
  <Application>Microsoft Office PowerPoint</Application>
  <PresentationFormat>Affichage à l'écran (4:3)</PresentationFormat>
  <Paragraphs>102</Paragraphs>
  <Slides>15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64</cp:revision>
  <dcterms:created xsi:type="dcterms:W3CDTF">2023-02-07T14:55:57Z</dcterms:created>
  <dcterms:modified xsi:type="dcterms:W3CDTF">2025-08-17T06:45:15Z</dcterms:modified>
</cp:coreProperties>
</file>